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38526-4222-4B07-820F-45AB63784AAF}" v="752" dt="2021-08-23T18:17:21.3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23.08.2021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23.08.2021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23.08.2021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23.08.2021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23.08.2021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23.08.2021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23.08.2021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23.08.2021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23.08.2021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23.08.2021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23.08.2021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23.08.2021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26775C44-EC8E-40C5-A431-522CA88FA421}"/>
              </a:ext>
            </a:extLst>
          </p:cNvPr>
          <p:cNvSpPr txBox="1"/>
          <p:nvPr/>
        </p:nvSpPr>
        <p:spPr>
          <a:xfrm>
            <a:off x="784942" y="699081"/>
            <a:ext cx="10588578" cy="43704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000" b="1" dirty="0">
                <a:solidFill>
                  <a:srgbClr val="FF0000"/>
                </a:solidFill>
                <a:ea typeface="+mn-lt"/>
                <a:cs typeface="+mn-lt"/>
              </a:rPr>
              <a:t>Image </a:t>
            </a:r>
            <a:r>
              <a:rPr lang="fr-FR" sz="4000" b="1" dirty="0" err="1">
                <a:solidFill>
                  <a:srgbClr val="FF0000"/>
                </a:solidFill>
                <a:ea typeface="+mn-lt"/>
                <a:cs typeface="+mn-lt"/>
              </a:rPr>
              <a:t>Processing</a:t>
            </a:r>
            <a:r>
              <a:rPr lang="fr-FR" sz="4000" b="1" dirty="0">
                <a:solidFill>
                  <a:srgbClr val="FF0000"/>
                </a:solidFill>
                <a:ea typeface="+mn-lt"/>
                <a:cs typeface="+mn-lt"/>
              </a:rPr>
              <a:t> Project</a:t>
            </a:r>
            <a:endParaRPr lang="fr-FR" sz="4000" dirty="0">
              <a:solidFill>
                <a:srgbClr val="FF0000"/>
              </a:solidFill>
              <a:ea typeface="+mn-lt"/>
              <a:cs typeface="+mn-lt"/>
            </a:endParaRPr>
          </a:p>
          <a:p>
            <a:pPr algn="ctr"/>
            <a:endParaRPr lang="fr-FR" sz="4000" b="1" dirty="0">
              <a:solidFill>
                <a:srgbClr val="FF0000"/>
              </a:solidFill>
              <a:ea typeface="+mn-lt"/>
              <a:cs typeface="+mn-lt"/>
            </a:endParaRPr>
          </a:p>
          <a:p>
            <a:pPr algn="ctr"/>
            <a:r>
              <a:rPr lang="fr-FR" sz="4000" b="1" dirty="0">
                <a:solidFill>
                  <a:srgbClr val="FF0000"/>
                </a:solidFill>
                <a:ea typeface="+mn-lt"/>
                <a:cs typeface="+mn-lt"/>
              </a:rPr>
              <a:t>Single image super-</a:t>
            </a:r>
            <a:r>
              <a:rPr lang="fr-FR" sz="4000" b="1" dirty="0" err="1">
                <a:solidFill>
                  <a:srgbClr val="FF0000"/>
                </a:solidFill>
                <a:ea typeface="+mn-lt"/>
                <a:cs typeface="+mn-lt"/>
              </a:rPr>
              <a:t>resolution</a:t>
            </a:r>
            <a:endParaRPr lang="fr-FR" sz="4000">
              <a:solidFill>
                <a:srgbClr val="FF0000"/>
              </a:solidFill>
              <a:ea typeface="+mn-lt"/>
              <a:cs typeface="+mn-lt"/>
            </a:endParaRPr>
          </a:p>
          <a:p>
            <a:pPr algn="ctr"/>
            <a:endParaRPr lang="fr-FR" sz="2800" dirty="0">
              <a:ea typeface="+mn-lt"/>
              <a:cs typeface="+mn-lt"/>
            </a:endParaRPr>
          </a:p>
          <a:p>
            <a:pPr algn="ctr"/>
            <a:endParaRPr lang="fr-FR" sz="2800" dirty="0">
              <a:ea typeface="+mn-lt"/>
              <a:cs typeface="+mn-lt"/>
            </a:endParaRPr>
          </a:p>
          <a:p>
            <a:pPr algn="ctr"/>
            <a:endParaRPr lang="fr-FR" sz="2800" dirty="0">
              <a:ea typeface="+mn-lt"/>
              <a:cs typeface="+mn-lt"/>
            </a:endParaRPr>
          </a:p>
          <a:p>
            <a:pPr algn="ctr"/>
            <a:r>
              <a:rPr lang="fr-FR" sz="2800" b="1" dirty="0" err="1">
                <a:ea typeface="+mn-lt"/>
                <a:cs typeface="+mn-lt"/>
              </a:rPr>
              <a:t>Author</a:t>
            </a:r>
            <a:r>
              <a:rPr lang="fr-FR" sz="2800" b="1" dirty="0">
                <a:ea typeface="+mn-lt"/>
                <a:cs typeface="+mn-lt"/>
              </a:rPr>
              <a:t> </a:t>
            </a:r>
            <a:endParaRPr lang="fr-FR" sz="2800" dirty="0">
              <a:ea typeface="+mn-lt"/>
              <a:cs typeface="+mn-lt"/>
            </a:endParaRPr>
          </a:p>
          <a:p>
            <a:pPr algn="ctr"/>
            <a:r>
              <a:rPr lang="fr-FR" sz="2800" b="1" dirty="0">
                <a:ea typeface="+mn-lt"/>
                <a:cs typeface="+mn-lt"/>
              </a:rPr>
              <a:t>Rami Soussi </a:t>
            </a:r>
            <a:endParaRPr lang="fr-FR" sz="2800" dirty="0">
              <a:ea typeface="+mn-lt"/>
              <a:cs typeface="+mn-lt"/>
            </a:endParaRPr>
          </a:p>
          <a:p>
            <a:pPr algn="l"/>
            <a:endParaRPr lang="fr-F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84029B24-9205-4E15-B0B1-B2FD8336F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194976"/>
              </p:ext>
            </p:extLst>
          </p:nvPr>
        </p:nvGraphicFramePr>
        <p:xfrm>
          <a:off x="1073239" y="987380"/>
          <a:ext cx="9958815" cy="4608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9605">
                  <a:extLst>
                    <a:ext uri="{9D8B030D-6E8A-4147-A177-3AD203B41FA5}">
                      <a16:colId xmlns:a16="http://schemas.microsoft.com/office/drawing/2014/main" val="2721305762"/>
                    </a:ext>
                  </a:extLst>
                </a:gridCol>
                <a:gridCol w="3319605">
                  <a:extLst>
                    <a:ext uri="{9D8B030D-6E8A-4147-A177-3AD203B41FA5}">
                      <a16:colId xmlns:a16="http://schemas.microsoft.com/office/drawing/2014/main" val="1688193961"/>
                    </a:ext>
                  </a:extLst>
                </a:gridCol>
                <a:gridCol w="3319605">
                  <a:extLst>
                    <a:ext uri="{9D8B030D-6E8A-4147-A177-3AD203B41FA5}">
                      <a16:colId xmlns:a16="http://schemas.microsoft.com/office/drawing/2014/main" val="877886706"/>
                    </a:ext>
                  </a:extLst>
                </a:gridCol>
              </a:tblGrid>
              <a:tr h="633551">
                <a:tc>
                  <a:txBody>
                    <a:bodyPr/>
                    <a:lstStyle/>
                    <a:p>
                      <a:pPr rtl="0" fontAlgn="base"/>
                      <a:endParaRPr lang="fr-FR" sz="12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fr-FR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Interpolation-</a:t>
                      </a:r>
                      <a:r>
                        <a:rPr lang="fr-FR" sz="1800" b="1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based</a:t>
                      </a:r>
                      <a:r>
                        <a:rPr lang="fr-FR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fr-FR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Learning-</a:t>
                      </a:r>
                      <a:r>
                        <a:rPr lang="fr-FR" sz="1800" b="1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based</a:t>
                      </a:r>
                      <a:r>
                        <a:rPr lang="fr-FR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884002"/>
                  </a:ext>
                </a:extLst>
              </a:tr>
              <a:tr h="3557466">
                <a:tc>
                  <a:txBody>
                    <a:bodyPr/>
                    <a:lstStyle/>
                    <a:p>
                      <a:pPr algn="ctr" rtl="0" fontAlgn="base"/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 IMAGE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endParaRPr lang="fr-F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endParaRPr lang="fr-F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753904"/>
                  </a:ext>
                </a:extLst>
              </a:tr>
              <a:tr h="417216">
                <a:tc>
                  <a:txBody>
                    <a:bodyPr/>
                    <a:lstStyle/>
                    <a:p>
                      <a:pPr algn="ctr" rtl="0" fontAlgn="base"/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PSNR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15.6823</a:t>
                      </a:r>
                      <a:endParaRPr lang="fr-F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15.7866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129693"/>
                  </a:ext>
                </a:extLst>
              </a:tr>
            </a:tbl>
          </a:graphicData>
        </a:graphic>
      </p:graphicFrame>
      <p:pic>
        <p:nvPicPr>
          <p:cNvPr id="3" name="Image 3" descr="Une image contenant fenêtre&#10;&#10;Description générée automatiquement">
            <a:extLst>
              <a:ext uri="{FF2B5EF4-FFF2-40B4-BE49-F238E27FC236}">
                <a16:creationId xmlns:a16="http://schemas.microsoft.com/office/drawing/2014/main" id="{B3083D96-D9D2-434A-BC0F-BD3D89D6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879" y="1961801"/>
            <a:ext cx="2743200" cy="2784143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72020311-D776-4D33-89CF-C3B8F527F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118" y="1964296"/>
            <a:ext cx="2743200" cy="277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05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DE13C5EE-80C1-4244-954A-06CE0ED75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210053"/>
              </p:ext>
            </p:extLst>
          </p:nvPr>
        </p:nvGraphicFramePr>
        <p:xfrm>
          <a:off x="1309352" y="1234225"/>
          <a:ext cx="9698193" cy="430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2731">
                  <a:extLst>
                    <a:ext uri="{9D8B030D-6E8A-4147-A177-3AD203B41FA5}">
                      <a16:colId xmlns:a16="http://schemas.microsoft.com/office/drawing/2014/main" val="1921735818"/>
                    </a:ext>
                  </a:extLst>
                </a:gridCol>
                <a:gridCol w="3232731">
                  <a:extLst>
                    <a:ext uri="{9D8B030D-6E8A-4147-A177-3AD203B41FA5}">
                      <a16:colId xmlns:a16="http://schemas.microsoft.com/office/drawing/2014/main" val="3064194795"/>
                    </a:ext>
                  </a:extLst>
                </a:gridCol>
                <a:gridCol w="3232731">
                  <a:extLst>
                    <a:ext uri="{9D8B030D-6E8A-4147-A177-3AD203B41FA5}">
                      <a16:colId xmlns:a16="http://schemas.microsoft.com/office/drawing/2014/main" val="1890403251"/>
                    </a:ext>
                  </a:extLst>
                </a:gridCol>
              </a:tblGrid>
              <a:tr h="750077">
                <a:tc>
                  <a:txBody>
                    <a:bodyPr/>
                    <a:lstStyle/>
                    <a:p>
                      <a:pPr rtl="0" fontAlgn="auto"/>
                      <a:r>
                        <a:rPr lang="fr-FR">
                          <a:effectLst/>
                        </a:rPr>
                        <a:t>​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fr-FR">
                          <a:effectLst/>
                        </a:rPr>
                        <a:t>Interpolation-based  ​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fr-FR">
                          <a:effectLst/>
                        </a:rPr>
                        <a:t>Learning-based ​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37010"/>
                  </a:ext>
                </a:extLst>
              </a:tr>
              <a:tr h="2983650">
                <a:tc>
                  <a:txBody>
                    <a:bodyPr/>
                    <a:lstStyle/>
                    <a:p>
                      <a:pPr algn="ctr" rtl="0" fontAlgn="base"/>
                      <a:r>
                        <a:rPr lang="fr-FR">
                          <a:effectLst/>
                        </a:rPr>
                        <a:t>RESULT IMAGE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fr-FR">
                          <a:effectLst/>
                        </a:rPr>
                        <a:t>​</a:t>
                      </a:r>
                      <a:endParaRPr lang="fr-FR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fr-FR">
                          <a:effectLst/>
                        </a:rPr>
                        <a:t>​</a:t>
                      </a:r>
                      <a:endParaRPr lang="fr-FR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404095"/>
                  </a:ext>
                </a:extLst>
              </a:tr>
              <a:tr h="566725">
                <a:tc>
                  <a:txBody>
                    <a:bodyPr/>
                    <a:lstStyle/>
                    <a:p>
                      <a:pPr algn="ctr" rtl="0" fontAlgn="base"/>
                      <a:r>
                        <a:rPr lang="fr-FR">
                          <a:effectLst/>
                        </a:rPr>
                        <a:t>PSNR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0" i="0" u="none" strike="noStrike" noProof="0">
                          <a:effectLst/>
                          <a:latin typeface="Calibri"/>
                        </a:rPr>
                        <a:t>21.4328</a:t>
                      </a:r>
                      <a:r>
                        <a:rPr lang="fr-FR">
                          <a:effectLst/>
                        </a:rPr>
                        <a:t>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0" i="0" u="none" strike="noStrike" noProof="0">
                          <a:effectLst/>
                          <a:latin typeface="Calibri"/>
                        </a:rPr>
                        <a:t>20.6247</a:t>
                      </a:r>
                      <a:endParaRPr lang="fr-F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038209"/>
                  </a:ext>
                </a:extLst>
              </a:tr>
            </a:tbl>
          </a:graphicData>
        </a:graphic>
      </p:graphicFrame>
      <p:pic>
        <p:nvPicPr>
          <p:cNvPr id="4" name="Image 4" descr="Une image contenant alimentation, plat, intérieur&#10;&#10;Description générée automatiquement">
            <a:extLst>
              <a:ext uri="{FF2B5EF4-FFF2-40B4-BE49-F238E27FC236}">
                <a16:creationId xmlns:a16="http://schemas.microsoft.com/office/drawing/2014/main" id="{C0760930-DB05-4C71-90F2-C6D5908D9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992" y="2040212"/>
            <a:ext cx="2743200" cy="2777576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F4D5CA16-BCEF-4ABC-BFEC-E962E201A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245" y="2042607"/>
            <a:ext cx="2743200" cy="277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53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59FC6277-127B-4C56-8D2E-427EBB063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163251"/>
              </p:ext>
            </p:extLst>
          </p:nvPr>
        </p:nvGraphicFramePr>
        <p:xfrm>
          <a:off x="1599126" y="1287887"/>
          <a:ext cx="9590334" cy="4552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6778">
                  <a:extLst>
                    <a:ext uri="{9D8B030D-6E8A-4147-A177-3AD203B41FA5}">
                      <a16:colId xmlns:a16="http://schemas.microsoft.com/office/drawing/2014/main" val="979607093"/>
                    </a:ext>
                  </a:extLst>
                </a:gridCol>
                <a:gridCol w="3196778">
                  <a:extLst>
                    <a:ext uri="{9D8B030D-6E8A-4147-A177-3AD203B41FA5}">
                      <a16:colId xmlns:a16="http://schemas.microsoft.com/office/drawing/2014/main" val="1725405781"/>
                    </a:ext>
                  </a:extLst>
                </a:gridCol>
                <a:gridCol w="3196778">
                  <a:extLst>
                    <a:ext uri="{9D8B030D-6E8A-4147-A177-3AD203B41FA5}">
                      <a16:colId xmlns:a16="http://schemas.microsoft.com/office/drawing/2014/main" val="888175747"/>
                    </a:ext>
                  </a:extLst>
                </a:gridCol>
              </a:tblGrid>
              <a:tr h="786194">
                <a:tc>
                  <a:txBody>
                    <a:bodyPr/>
                    <a:lstStyle/>
                    <a:p>
                      <a:pPr rtl="0" fontAlgn="auto"/>
                      <a:r>
                        <a:rPr lang="fr-FR">
                          <a:effectLst/>
                        </a:rPr>
                        <a:t>​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fr-FR">
                          <a:effectLst/>
                        </a:rPr>
                        <a:t>Interpolation-based  ​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fr-FR">
                          <a:effectLst/>
                        </a:rPr>
                        <a:t>Learning-based ​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853685"/>
                  </a:ext>
                </a:extLst>
              </a:tr>
              <a:tr h="3144786">
                <a:tc>
                  <a:txBody>
                    <a:bodyPr/>
                    <a:lstStyle/>
                    <a:p>
                      <a:pPr algn="ctr" rtl="0" fontAlgn="base"/>
                      <a:r>
                        <a:rPr lang="fr-FR">
                          <a:effectLst/>
                        </a:rPr>
                        <a:t>RESULT IMAGE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fr-FR">
                          <a:effectLst/>
                        </a:rPr>
                        <a:t>​</a:t>
                      </a:r>
                      <a:endParaRPr lang="fr-FR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fr-FR">
                          <a:effectLst/>
                        </a:rPr>
                        <a:t>​</a:t>
                      </a:r>
                      <a:endParaRPr lang="fr-FR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414454"/>
                  </a:ext>
                </a:extLst>
              </a:tr>
              <a:tr h="621642">
                <a:tc>
                  <a:txBody>
                    <a:bodyPr/>
                    <a:lstStyle/>
                    <a:p>
                      <a:pPr algn="ctr" rtl="0" fontAlgn="base"/>
                      <a:r>
                        <a:rPr lang="fr-FR">
                          <a:effectLst/>
                        </a:rPr>
                        <a:t>PSNR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0" i="0" u="none" strike="noStrike" noProof="0">
                          <a:effectLst/>
                          <a:latin typeface="Calibri"/>
                        </a:rPr>
                        <a:t>23.8087</a:t>
                      </a:r>
                      <a:endParaRPr lang="fr-FR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0" i="0" u="none" strike="noStrike" noProof="0">
                          <a:effectLst/>
                          <a:latin typeface="Calibri"/>
                        </a:rPr>
                        <a:t>24.0141</a:t>
                      </a:r>
                      <a:r>
                        <a:rPr lang="fr-FR">
                          <a:effectLst/>
                        </a:rPr>
                        <a:t> 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355098"/>
                  </a:ext>
                </a:extLst>
              </a:tr>
            </a:tbl>
          </a:graphicData>
        </a:graphic>
      </p:graphicFrame>
      <p:pic>
        <p:nvPicPr>
          <p:cNvPr id="6" name="Image 6" descr="Une image contenant bâtiment, vieux, pierre&#10;&#10;Description générée automatiquement">
            <a:extLst>
              <a:ext uri="{FF2B5EF4-FFF2-40B4-BE49-F238E27FC236}">
                <a16:creationId xmlns:a16="http://schemas.microsoft.com/office/drawing/2014/main" id="{D33FBA4B-C881-4948-B220-72DA5F385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372" y="2193576"/>
            <a:ext cx="2743200" cy="2749891"/>
          </a:xfrm>
          <a:prstGeom prst="rect">
            <a:avLst/>
          </a:prstGeom>
        </p:spPr>
      </p:pic>
      <p:pic>
        <p:nvPicPr>
          <p:cNvPr id="7" name="Image 7" descr="Une image contenant texte, bâtiment&#10;&#10;Description générée automatiquement">
            <a:extLst>
              <a:ext uri="{FF2B5EF4-FFF2-40B4-BE49-F238E27FC236}">
                <a16:creationId xmlns:a16="http://schemas.microsoft.com/office/drawing/2014/main" id="{26F5A0BD-1B8F-47C7-BBA3-C2BF0246B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090" y="2198498"/>
            <a:ext cx="2743200" cy="276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6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D21D7C8E-5ED0-4ABA-A318-4EDAD3D49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496720"/>
              </p:ext>
            </p:extLst>
          </p:nvPr>
        </p:nvGraphicFramePr>
        <p:xfrm>
          <a:off x="1545464" y="1212760"/>
          <a:ext cx="9632316" cy="4508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0772">
                  <a:extLst>
                    <a:ext uri="{9D8B030D-6E8A-4147-A177-3AD203B41FA5}">
                      <a16:colId xmlns:a16="http://schemas.microsoft.com/office/drawing/2014/main" val="1260932815"/>
                    </a:ext>
                  </a:extLst>
                </a:gridCol>
                <a:gridCol w="3210772">
                  <a:extLst>
                    <a:ext uri="{9D8B030D-6E8A-4147-A177-3AD203B41FA5}">
                      <a16:colId xmlns:a16="http://schemas.microsoft.com/office/drawing/2014/main" val="16658423"/>
                    </a:ext>
                  </a:extLst>
                </a:gridCol>
                <a:gridCol w="3210772">
                  <a:extLst>
                    <a:ext uri="{9D8B030D-6E8A-4147-A177-3AD203B41FA5}">
                      <a16:colId xmlns:a16="http://schemas.microsoft.com/office/drawing/2014/main" val="2303575289"/>
                    </a:ext>
                  </a:extLst>
                </a:gridCol>
              </a:tblGrid>
              <a:tr h="779425">
                <a:tc>
                  <a:txBody>
                    <a:bodyPr/>
                    <a:lstStyle/>
                    <a:p>
                      <a:pPr rtl="0" fontAlgn="auto"/>
                      <a:r>
                        <a:rPr lang="fr-FR">
                          <a:effectLst/>
                        </a:rPr>
                        <a:t>​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fr-FR">
                          <a:effectLst/>
                        </a:rPr>
                        <a:t>Interpolation-based  ​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fr-FR">
                          <a:effectLst/>
                        </a:rPr>
                        <a:t>Learning-based ​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932805"/>
                  </a:ext>
                </a:extLst>
              </a:tr>
              <a:tr h="3102419">
                <a:tc>
                  <a:txBody>
                    <a:bodyPr/>
                    <a:lstStyle/>
                    <a:p>
                      <a:pPr algn="ctr" rtl="0" fontAlgn="base"/>
                      <a:r>
                        <a:rPr lang="fr-FR">
                          <a:effectLst/>
                        </a:rPr>
                        <a:t>RESULT IMAGE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fr-FR">
                          <a:effectLst/>
                        </a:rPr>
                        <a:t>​</a:t>
                      </a:r>
                      <a:endParaRPr lang="fr-FR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fr-FR">
                          <a:effectLst/>
                        </a:rPr>
                        <a:t>​</a:t>
                      </a:r>
                      <a:endParaRPr lang="fr-FR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463437"/>
                  </a:ext>
                </a:extLst>
              </a:tr>
              <a:tr h="626597">
                <a:tc>
                  <a:txBody>
                    <a:bodyPr/>
                    <a:lstStyle/>
                    <a:p>
                      <a:pPr algn="ctr" rtl="0" fontAlgn="base"/>
                      <a:r>
                        <a:rPr lang="fr-FR">
                          <a:effectLst/>
                        </a:rPr>
                        <a:t>PSNR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0" i="0" u="none" strike="noStrike" noProof="0">
                          <a:effectLst/>
                          <a:latin typeface="Calibri"/>
                        </a:rPr>
                        <a:t>20.4397</a:t>
                      </a:r>
                      <a:endParaRPr lang="fr-FR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>
                          <a:effectLst/>
                        </a:rPr>
                        <a:t>20.4546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986063"/>
                  </a:ext>
                </a:extLst>
              </a:tr>
            </a:tbl>
          </a:graphicData>
        </a:graphic>
      </p:graphicFrame>
      <p:pic>
        <p:nvPicPr>
          <p:cNvPr id="4" name="Image 4" descr="Une image contenant herbe, extérieur, reptile, salamandre&#10;&#10;Description générée automatiquement">
            <a:extLst>
              <a:ext uri="{FF2B5EF4-FFF2-40B4-BE49-F238E27FC236}">
                <a16:creationId xmlns:a16="http://schemas.microsoft.com/office/drawing/2014/main" id="{948A1FF4-4EAE-46CB-939D-23287C7DC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513" y="2132998"/>
            <a:ext cx="2743200" cy="2763723"/>
          </a:xfrm>
          <a:prstGeom prst="rect">
            <a:avLst/>
          </a:prstGeom>
        </p:spPr>
      </p:pic>
      <p:pic>
        <p:nvPicPr>
          <p:cNvPr id="5" name="Image 5" descr="Une image contenant texte, salamandre&#10;&#10;Description générée automatiquement">
            <a:extLst>
              <a:ext uri="{FF2B5EF4-FFF2-40B4-BE49-F238E27FC236}">
                <a16:creationId xmlns:a16="http://schemas.microsoft.com/office/drawing/2014/main" id="{C95D2EC1-8116-4804-9F6A-28EFEF7D8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823" y="2130177"/>
            <a:ext cx="2743200" cy="274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3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6993DCE-0DCB-4413-9C78-5824E2514CCC}"/>
              </a:ext>
            </a:extLst>
          </p:cNvPr>
          <p:cNvSpPr txBox="1"/>
          <p:nvPr/>
        </p:nvSpPr>
        <p:spPr>
          <a:xfrm>
            <a:off x="1322231" y="828541"/>
            <a:ext cx="9536805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600" dirty="0">
                <a:solidFill>
                  <a:srgbClr val="FF0000"/>
                </a:solidFill>
              </a:rPr>
              <a:t>Thank you for your </a:t>
            </a:r>
            <a:r>
              <a:rPr lang="fr-FR" sz="9600">
                <a:solidFill>
                  <a:srgbClr val="FF0000"/>
                </a:solidFill>
              </a:rPr>
              <a:t>attention </a:t>
            </a:r>
            <a:endParaRPr lang="fr-FR" sz="9600">
              <a:solidFill>
                <a:srgbClr val="FF0000"/>
              </a:solidFill>
              <a:cs typeface="Calibri"/>
            </a:endParaRP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857A5A9C-58EA-48D2-9CF0-8BC741ABB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790303"/>
            <a:ext cx="2743200" cy="273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92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D43D25-3A25-47D7-BD1A-D05DC1784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b="1" dirty="0">
                <a:solidFill>
                  <a:schemeClr val="accent1"/>
                </a:solidFill>
                <a:ea typeface="+mj-lt"/>
                <a:cs typeface="+mj-lt"/>
              </a:rPr>
              <a:t>Interpolation-</a:t>
            </a:r>
            <a:r>
              <a:rPr lang="fr-FR" sz="5400" b="1" err="1">
                <a:solidFill>
                  <a:schemeClr val="accent1"/>
                </a:solidFill>
                <a:ea typeface="+mj-lt"/>
                <a:cs typeface="+mj-lt"/>
              </a:rPr>
              <a:t>based</a:t>
            </a:r>
            <a:r>
              <a:rPr lang="fr-FR" sz="5400" b="1" dirty="0">
                <a:solidFill>
                  <a:schemeClr val="accent1"/>
                </a:solidFill>
                <a:ea typeface="+mj-lt"/>
                <a:cs typeface="+mj-lt"/>
              </a:rPr>
              <a:t> </a:t>
            </a:r>
            <a:r>
              <a:rPr lang="fr-FR" sz="5400" b="1" err="1">
                <a:solidFill>
                  <a:schemeClr val="accent1"/>
                </a:solidFill>
                <a:ea typeface="+mj-lt"/>
                <a:cs typeface="+mj-lt"/>
              </a:rPr>
              <a:t>method</a:t>
            </a:r>
            <a:endParaRPr lang="fr-FR" sz="5400">
              <a:solidFill>
                <a:schemeClr val="accent1"/>
              </a:solidFill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1E6BBE-3032-4FD8-9B79-92E79BDE5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b="1" err="1">
                <a:ea typeface="+mn-lt"/>
                <a:cs typeface="+mn-lt"/>
              </a:rPr>
              <a:t>Traditional</a:t>
            </a:r>
            <a:r>
              <a:rPr lang="fr-FR" b="1" dirty="0">
                <a:ea typeface="+mn-lt"/>
                <a:cs typeface="+mn-lt"/>
              </a:rPr>
              <a:t> interpolation </a:t>
            </a:r>
            <a:r>
              <a:rPr lang="fr-FR" b="1" err="1">
                <a:ea typeface="+mn-lt"/>
                <a:cs typeface="+mn-lt"/>
              </a:rPr>
              <a:t>algorithms</a:t>
            </a:r>
            <a:r>
              <a:rPr lang="fr-FR" b="1" dirty="0">
                <a:ea typeface="+mn-lt"/>
                <a:cs typeface="+mn-lt"/>
              </a:rPr>
              <a:t> :</a:t>
            </a:r>
            <a:endParaRPr lang="fr-FR"/>
          </a:p>
          <a:p>
            <a:endParaRPr lang="fr-FR" b="1" dirty="0">
              <a:cs typeface="Calibri"/>
            </a:endParaRPr>
          </a:p>
          <a:p>
            <a:pPr marL="0" indent="0">
              <a:buNone/>
            </a:pPr>
            <a:r>
              <a:rPr lang="fr-FR" b="1">
                <a:ea typeface="+mn-lt"/>
                <a:cs typeface="+mn-lt"/>
              </a:rPr>
              <a:t>            Bilinear</a:t>
            </a:r>
            <a:r>
              <a:rPr lang="fr-FR" b="1" dirty="0">
                <a:ea typeface="+mn-lt"/>
                <a:cs typeface="+mn-lt"/>
              </a:rPr>
              <a:t> interpolation</a:t>
            </a:r>
          </a:p>
          <a:p>
            <a:endParaRPr lang="fr-FR" b="1" dirty="0">
              <a:cs typeface="Calibri"/>
            </a:endParaRPr>
          </a:p>
          <a:p>
            <a:pPr marL="0" indent="0">
              <a:buNone/>
            </a:pPr>
            <a:r>
              <a:rPr lang="fr-FR" b="1">
                <a:ea typeface="+mn-lt"/>
                <a:cs typeface="+mn-lt"/>
              </a:rPr>
              <a:t>            Nearset neighbor interploation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3A785215-EEFB-44C4-BE53-FC282384FC46}"/>
              </a:ext>
            </a:extLst>
          </p:cNvPr>
          <p:cNvSpPr/>
          <p:nvPr/>
        </p:nvSpPr>
        <p:spPr>
          <a:xfrm>
            <a:off x="841612" y="2907641"/>
            <a:ext cx="976647" cy="3112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CF8D99B5-3233-46E0-9B8D-8133C68319A5}"/>
              </a:ext>
            </a:extLst>
          </p:cNvPr>
          <p:cNvSpPr/>
          <p:nvPr/>
        </p:nvSpPr>
        <p:spPr>
          <a:xfrm>
            <a:off x="844966" y="3941304"/>
            <a:ext cx="976647" cy="3112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989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9139239-9927-4AE6-B220-6295438A5A32}"/>
              </a:ext>
            </a:extLst>
          </p:cNvPr>
          <p:cNvSpPr txBox="1"/>
          <p:nvPr/>
        </p:nvSpPr>
        <p:spPr>
          <a:xfrm>
            <a:off x="850008" y="635358"/>
            <a:ext cx="9880239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 b="1">
                <a:solidFill>
                  <a:srgbClr val="0070C0"/>
                </a:solidFill>
                <a:ea typeface="+mn-lt"/>
                <a:cs typeface="+mn-lt"/>
              </a:rPr>
              <a:t>        Directionally averaging scaling algorithm </a:t>
            </a:r>
          </a:p>
          <a:p>
            <a:endParaRPr lang="fr-FR" b="1" dirty="0">
              <a:cs typeface="Calibri"/>
            </a:endParaRPr>
          </a:p>
          <a:p>
            <a:endParaRPr lang="fr-FR" b="1" dirty="0">
              <a:cs typeface="Calibri"/>
            </a:endParaRPr>
          </a:p>
          <a:p>
            <a:endParaRPr lang="fr-FR" b="1" dirty="0">
              <a:cs typeface="Calibri"/>
            </a:endParaRPr>
          </a:p>
          <a:p>
            <a:endParaRPr lang="fr-FR" b="1" dirty="0">
              <a:cs typeface="Calibri"/>
            </a:endParaRPr>
          </a:p>
          <a:p>
            <a:endParaRPr lang="fr-FR" b="1" dirty="0">
              <a:cs typeface="Calibri"/>
            </a:endParaRPr>
          </a:p>
          <a:p>
            <a:endParaRPr lang="fr-FR" b="1" dirty="0">
              <a:cs typeface="Calibri"/>
            </a:endParaRPr>
          </a:p>
          <a:p>
            <a:endParaRPr lang="fr-FR" b="1" dirty="0">
              <a:cs typeface="Calibri"/>
            </a:endParaRPr>
          </a:p>
          <a:p>
            <a:endParaRPr lang="fr-FR" b="1" dirty="0">
              <a:cs typeface="Calibri"/>
            </a:endParaRPr>
          </a:p>
          <a:p>
            <a:endParaRPr lang="fr-FR" b="1" dirty="0">
              <a:cs typeface="Calibri"/>
            </a:endParaRPr>
          </a:p>
          <a:p>
            <a:endParaRPr lang="fr-FR" b="1" dirty="0">
              <a:cs typeface="Calibri"/>
            </a:endParaRPr>
          </a:p>
          <a:p>
            <a:endParaRPr lang="fr-FR" b="1" dirty="0">
              <a:cs typeface="Calibri"/>
            </a:endParaRPr>
          </a:p>
          <a:p>
            <a:endParaRPr lang="fr-FR" b="1" dirty="0">
              <a:cs typeface="Calibri"/>
            </a:endParaRPr>
          </a:p>
        </p:txBody>
      </p:sp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A1901E91-0EC0-4026-9397-3DC54235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92" y="1597281"/>
            <a:ext cx="10416860" cy="4350311"/>
          </a:xfrm>
          <a:prstGeom prst="rect">
            <a:avLst/>
          </a:prstGeom>
        </p:spPr>
      </p:pic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31F278BE-F8B9-4349-B366-974E8DD4A030}"/>
              </a:ext>
            </a:extLst>
          </p:cNvPr>
          <p:cNvSpPr/>
          <p:nvPr/>
        </p:nvSpPr>
        <p:spPr>
          <a:xfrm>
            <a:off x="519640" y="632373"/>
            <a:ext cx="976647" cy="482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960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0AF53C4-7634-4DF9-BB97-666D521F795D}"/>
              </a:ext>
            </a:extLst>
          </p:cNvPr>
          <p:cNvSpPr txBox="1"/>
          <p:nvPr/>
        </p:nvSpPr>
        <p:spPr>
          <a:xfrm>
            <a:off x="1451020" y="592428"/>
            <a:ext cx="642441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400" b="1">
                <a:solidFill>
                  <a:srgbClr val="0070C0"/>
                </a:solidFill>
                <a:ea typeface="+mn-lt"/>
                <a:cs typeface="+mn-lt"/>
              </a:rPr>
              <a:t> Results</a:t>
            </a:r>
          </a:p>
        </p:txBody>
      </p:sp>
      <p:pic>
        <p:nvPicPr>
          <p:cNvPr id="3" name="Image 3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26C150B8-4479-413A-983D-932D93B38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89" y="1400187"/>
            <a:ext cx="9955368" cy="2533625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F5E36A21-B398-4543-92F3-724B3EFB1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21" y="4152063"/>
            <a:ext cx="9944637" cy="2406804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77F218D2-3F0B-452E-B19D-D58E56854C8D}"/>
              </a:ext>
            </a:extLst>
          </p:cNvPr>
          <p:cNvSpPr/>
          <p:nvPr/>
        </p:nvSpPr>
        <p:spPr>
          <a:xfrm>
            <a:off x="476711" y="739698"/>
            <a:ext cx="976647" cy="482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4792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Une image contenant herbe, ciel, extérieur, aire de jeux&#10;&#10;Description générée automatiquement">
            <a:extLst>
              <a:ext uri="{FF2B5EF4-FFF2-40B4-BE49-F238E27FC236}">
                <a16:creationId xmlns:a16="http://schemas.microsoft.com/office/drawing/2014/main" id="{A4E36BF5-101F-4D45-8729-C641D95E6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12" y="1312484"/>
            <a:ext cx="10771030" cy="490917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9DDC3FD-733C-4A2B-A0A2-2909C44CD269}"/>
              </a:ext>
            </a:extLst>
          </p:cNvPr>
          <p:cNvSpPr txBox="1"/>
          <p:nvPr/>
        </p:nvSpPr>
        <p:spPr>
          <a:xfrm>
            <a:off x="731950" y="635358"/>
            <a:ext cx="67356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b="1" err="1"/>
              <a:t>Results</a:t>
            </a:r>
            <a:r>
              <a:rPr lang="fr-FR" sz="2800" b="1" dirty="0"/>
              <a:t> on coloured image</a:t>
            </a:r>
          </a:p>
        </p:txBody>
      </p:sp>
    </p:spTree>
    <p:extLst>
      <p:ext uri="{BB962C8B-B14F-4D97-AF65-F5344CB8AC3E}">
        <p14:creationId xmlns:p14="http://schemas.microsoft.com/office/powerpoint/2010/main" val="324843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3EF2A1A-870A-4731-8D75-8CEA2A220779}"/>
              </a:ext>
            </a:extLst>
          </p:cNvPr>
          <p:cNvSpPr txBox="1"/>
          <p:nvPr/>
        </p:nvSpPr>
        <p:spPr>
          <a:xfrm>
            <a:off x="1386625" y="678288"/>
            <a:ext cx="910750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5400" b="1" dirty="0">
                <a:solidFill>
                  <a:schemeClr val="accent1"/>
                </a:solidFill>
                <a:latin typeface="+mj-lt"/>
                <a:ea typeface="+mj-lt"/>
                <a:cs typeface="+mj-lt"/>
              </a:rPr>
              <a:t>Learning-</a:t>
            </a:r>
            <a:r>
              <a:rPr lang="fr-FR" sz="5400" b="1" err="1">
                <a:solidFill>
                  <a:schemeClr val="accent1"/>
                </a:solidFill>
                <a:latin typeface="+mj-lt"/>
                <a:ea typeface="+mj-lt"/>
                <a:cs typeface="+mj-lt"/>
              </a:rPr>
              <a:t>based</a:t>
            </a:r>
            <a:r>
              <a:rPr lang="fr-FR" sz="5400" b="1" dirty="0">
                <a:solidFill>
                  <a:schemeClr val="accent1"/>
                </a:solidFill>
                <a:latin typeface="+mj-lt"/>
                <a:ea typeface="+mj-lt"/>
                <a:cs typeface="+mj-lt"/>
              </a:rPr>
              <a:t> </a:t>
            </a:r>
            <a:r>
              <a:rPr lang="fr-FR" sz="5400" b="1" err="1">
                <a:solidFill>
                  <a:schemeClr val="accent1"/>
                </a:solidFill>
                <a:latin typeface="+mj-lt"/>
                <a:ea typeface="+mj-lt"/>
                <a:cs typeface="+mj-lt"/>
              </a:rPr>
              <a:t>methods</a:t>
            </a:r>
            <a:endParaRPr lang="fr-FR" sz="5400" b="1">
              <a:solidFill>
                <a:schemeClr val="accent1"/>
              </a:solidFill>
              <a:latin typeface="+mj-lt"/>
              <a:ea typeface="+mj-lt"/>
              <a:cs typeface="+mj-lt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74FFBF37-E9F7-4897-9319-0A987A6A1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27" y="1969029"/>
            <a:ext cx="8903592" cy="426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60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B4505D3-DB5F-4680-9776-7BE15E63E728}"/>
              </a:ext>
            </a:extLst>
          </p:cNvPr>
          <p:cNvSpPr txBox="1"/>
          <p:nvPr/>
        </p:nvSpPr>
        <p:spPr>
          <a:xfrm>
            <a:off x="2041302" y="721218"/>
            <a:ext cx="66175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400" b="1" err="1">
                <a:solidFill>
                  <a:srgbClr val="0070C0"/>
                </a:solidFill>
                <a:ea typeface="+mn-lt"/>
                <a:cs typeface="+mn-lt"/>
              </a:rPr>
              <a:t>Results</a:t>
            </a:r>
            <a:r>
              <a:rPr lang="fr-FR" sz="4400" b="1" dirty="0">
                <a:solidFill>
                  <a:srgbClr val="0070C0"/>
                </a:solidFill>
                <a:ea typeface="+mn-lt"/>
                <a:cs typeface="+mn-lt"/>
              </a:rPr>
              <a:t> </a:t>
            </a:r>
          </a:p>
        </p:txBody>
      </p:sp>
      <p:pic>
        <p:nvPicPr>
          <p:cNvPr id="3" name="Image 3" descr="Une image contenant texte, invertébré, échinoderme&#10;&#10;Description générée automatiquement">
            <a:extLst>
              <a:ext uri="{FF2B5EF4-FFF2-40B4-BE49-F238E27FC236}">
                <a16:creationId xmlns:a16="http://schemas.microsoft.com/office/drawing/2014/main" id="{3AB2AC00-13E2-4A75-8464-6F3025779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668" y="1542091"/>
            <a:ext cx="8860664" cy="4278241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9D03FF6E-6EAC-4EF5-9F3D-B07A6637C723}"/>
              </a:ext>
            </a:extLst>
          </p:cNvPr>
          <p:cNvSpPr/>
          <p:nvPr/>
        </p:nvSpPr>
        <p:spPr>
          <a:xfrm>
            <a:off x="927471" y="868486"/>
            <a:ext cx="976647" cy="482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6060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6713C83A-1C52-484C-A3E9-776F1631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63" y="819741"/>
            <a:ext cx="10084156" cy="492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91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C9FC3DF-9E14-427C-8060-8372304B12C4}"/>
              </a:ext>
            </a:extLst>
          </p:cNvPr>
          <p:cNvSpPr txBox="1"/>
          <p:nvPr/>
        </p:nvSpPr>
        <p:spPr>
          <a:xfrm>
            <a:off x="635358" y="495837"/>
            <a:ext cx="112539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5400" b="1" dirty="0" err="1">
                <a:solidFill>
                  <a:schemeClr val="accent1"/>
                </a:solidFill>
                <a:latin typeface="+mj-lt"/>
                <a:ea typeface="+mj-lt"/>
                <a:cs typeface="+mj-lt"/>
              </a:rPr>
              <a:t>Comparison</a:t>
            </a:r>
            <a:r>
              <a:rPr lang="fr-FR" sz="5400" b="1" dirty="0">
                <a:solidFill>
                  <a:schemeClr val="accent1"/>
                </a:solidFill>
                <a:latin typeface="+mj-lt"/>
                <a:ea typeface="+mj-lt"/>
                <a:cs typeface="+mj-lt"/>
              </a:rPr>
              <a:t> </a:t>
            </a:r>
            <a:r>
              <a:rPr lang="fr-FR" sz="5400" b="1" dirty="0" err="1">
                <a:solidFill>
                  <a:schemeClr val="accent1"/>
                </a:solidFill>
                <a:latin typeface="+mj-lt"/>
                <a:ea typeface="+mj-lt"/>
                <a:cs typeface="+mj-lt"/>
              </a:rPr>
              <a:t>between</a:t>
            </a:r>
            <a:r>
              <a:rPr lang="fr-FR" sz="5400" b="1" dirty="0">
                <a:solidFill>
                  <a:schemeClr val="accent1"/>
                </a:solidFill>
                <a:latin typeface="+mj-lt"/>
                <a:ea typeface="+mj-lt"/>
                <a:cs typeface="+mj-lt"/>
              </a:rPr>
              <a:t> the </a:t>
            </a:r>
            <a:r>
              <a:rPr lang="fr-FR" sz="5400" b="1" dirty="0" err="1">
                <a:solidFill>
                  <a:schemeClr val="accent1"/>
                </a:solidFill>
                <a:latin typeface="+mj-lt"/>
                <a:ea typeface="+mj-lt"/>
                <a:cs typeface="+mj-lt"/>
              </a:rPr>
              <a:t>two</a:t>
            </a:r>
            <a:r>
              <a:rPr lang="fr-FR" sz="5400" b="1" dirty="0">
                <a:solidFill>
                  <a:schemeClr val="accent1"/>
                </a:solidFill>
                <a:latin typeface="+mj-lt"/>
                <a:ea typeface="+mj-lt"/>
                <a:cs typeface="+mj-lt"/>
              </a:rPr>
              <a:t> </a:t>
            </a:r>
            <a:r>
              <a:rPr lang="fr-FR" sz="5400" b="1">
                <a:solidFill>
                  <a:schemeClr val="accent1"/>
                </a:solidFill>
                <a:latin typeface="+mj-lt"/>
                <a:ea typeface="+mj-lt"/>
                <a:cs typeface="+mj-lt"/>
              </a:rPr>
              <a:t>methods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C129588E-D811-47FC-A86B-DF35F4FA2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799254"/>
              </p:ext>
            </p:extLst>
          </p:nvPr>
        </p:nvGraphicFramePr>
        <p:xfrm>
          <a:off x="1041042" y="1878169"/>
          <a:ext cx="10126938" cy="4499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646">
                  <a:extLst>
                    <a:ext uri="{9D8B030D-6E8A-4147-A177-3AD203B41FA5}">
                      <a16:colId xmlns:a16="http://schemas.microsoft.com/office/drawing/2014/main" val="24371299"/>
                    </a:ext>
                  </a:extLst>
                </a:gridCol>
                <a:gridCol w="3375646">
                  <a:extLst>
                    <a:ext uri="{9D8B030D-6E8A-4147-A177-3AD203B41FA5}">
                      <a16:colId xmlns:a16="http://schemas.microsoft.com/office/drawing/2014/main" val="2784165853"/>
                    </a:ext>
                  </a:extLst>
                </a:gridCol>
                <a:gridCol w="3375646">
                  <a:extLst>
                    <a:ext uri="{9D8B030D-6E8A-4147-A177-3AD203B41FA5}">
                      <a16:colId xmlns:a16="http://schemas.microsoft.com/office/drawing/2014/main" val="3897750852"/>
                    </a:ext>
                  </a:extLst>
                </a:gridCol>
              </a:tblGrid>
              <a:tr h="685023">
                <a:tc>
                  <a:txBody>
                    <a:bodyPr/>
                    <a:lstStyle/>
                    <a:p>
                      <a:pPr rtl="0" fontAlgn="base"/>
                      <a:endParaRPr lang="fr-FR" sz="12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fr-FR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Interpolation-</a:t>
                      </a:r>
                      <a:r>
                        <a:rPr lang="fr-FR" sz="1800" b="1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based</a:t>
                      </a:r>
                      <a:r>
                        <a:rPr lang="fr-FR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fr-FR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Learning-</a:t>
                      </a:r>
                      <a:r>
                        <a:rPr lang="fr-FR" sz="1800" b="1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based</a:t>
                      </a:r>
                      <a:r>
                        <a:rPr lang="fr-FR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136354"/>
                  </a:ext>
                </a:extLst>
              </a:tr>
              <a:tr h="3011241">
                <a:tc>
                  <a:txBody>
                    <a:bodyPr/>
                    <a:lstStyle/>
                    <a:p>
                      <a:pPr algn="ctr" rtl="0" fontAlgn="base"/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 IMAGE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endParaRPr lang="fr-F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endParaRPr lang="fr-F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212551"/>
                  </a:ext>
                </a:extLst>
              </a:tr>
              <a:tr h="803585">
                <a:tc>
                  <a:txBody>
                    <a:bodyPr/>
                    <a:lstStyle/>
                    <a:p>
                      <a:pPr algn="ctr" rtl="0" fontAlgn="base"/>
                      <a:r>
                        <a:rPr lang="fr-FR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PSNR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21.8848 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21.7462 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532227"/>
                  </a:ext>
                </a:extLst>
              </a:tr>
            </a:tbl>
          </a:graphicData>
        </a:graphic>
      </p:graphicFrame>
      <p:pic>
        <p:nvPicPr>
          <p:cNvPr id="10" name="Image 10" descr="Une image contenant reptile, roche, lézard&#10;&#10;Description générée automatiquement">
            <a:extLst>
              <a:ext uri="{FF2B5EF4-FFF2-40B4-BE49-F238E27FC236}">
                <a16:creationId xmlns:a16="http://schemas.microsoft.com/office/drawing/2014/main" id="{B4626D25-A333-4F76-91D7-9D1602F9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129" y="2858171"/>
            <a:ext cx="2546664" cy="2298746"/>
          </a:xfrm>
          <a:prstGeom prst="rect">
            <a:avLst/>
          </a:prstGeom>
        </p:spPr>
      </p:pic>
      <p:pic>
        <p:nvPicPr>
          <p:cNvPr id="11" name="Image 11" descr="Une image contenant texte, reptile&#10;&#10;Description générée automatiquement">
            <a:extLst>
              <a:ext uri="{FF2B5EF4-FFF2-40B4-BE49-F238E27FC236}">
                <a16:creationId xmlns:a16="http://schemas.microsoft.com/office/drawing/2014/main" id="{D4A4B9F3-63F4-4226-AA36-2D850DEE6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453" y="2861525"/>
            <a:ext cx="2558335" cy="231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1178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Thème Office</vt:lpstr>
      <vt:lpstr>Présentation PowerPoint</vt:lpstr>
      <vt:lpstr>Interpolation-based method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232</cp:revision>
  <dcterms:created xsi:type="dcterms:W3CDTF">2021-08-23T16:35:54Z</dcterms:created>
  <dcterms:modified xsi:type="dcterms:W3CDTF">2021-08-23T18:17:46Z</dcterms:modified>
</cp:coreProperties>
</file>